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E81D00-9733-4D47-ACC7-2A67B3093050}"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340094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81D00-9733-4D47-ACC7-2A67B3093050}"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262077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81D00-9733-4D47-ACC7-2A67B3093050}"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397935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81D00-9733-4D47-ACC7-2A67B3093050}"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362601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E81D00-9733-4D47-ACC7-2A67B3093050}"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205943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E81D00-9733-4D47-ACC7-2A67B3093050}"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8401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E81D00-9733-4D47-ACC7-2A67B3093050}" type="datetimeFigureOut">
              <a:rPr lang="en-US" smtClean="0"/>
              <a:t>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22163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E81D00-9733-4D47-ACC7-2A67B3093050}" type="datetimeFigureOut">
              <a:rPr lang="en-US" smtClean="0"/>
              <a:t>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21646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81D00-9733-4D47-ACC7-2A67B3093050}" type="datetimeFigureOut">
              <a:rPr lang="en-US" smtClean="0"/>
              <a:t>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4015748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E81D00-9733-4D47-ACC7-2A67B3093050}"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97370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E81D00-9733-4D47-ACC7-2A67B3093050}"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B9310-8C16-42C4-B106-0F44FFCEC042}" type="slidenum">
              <a:rPr lang="en-US" smtClean="0"/>
              <a:t>‹#›</a:t>
            </a:fld>
            <a:endParaRPr lang="en-US"/>
          </a:p>
        </p:txBody>
      </p:sp>
    </p:spTree>
    <p:extLst>
      <p:ext uri="{BB962C8B-B14F-4D97-AF65-F5344CB8AC3E}">
        <p14:creationId xmlns:p14="http://schemas.microsoft.com/office/powerpoint/2010/main" val="286175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81D00-9733-4D47-ACC7-2A67B3093050}" type="datetimeFigureOut">
              <a:rPr lang="en-US" smtClean="0"/>
              <a:t>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B9310-8C16-42C4-B106-0F44FFCEC042}" type="slidenum">
              <a:rPr lang="en-US" smtClean="0"/>
              <a:t>‹#›</a:t>
            </a:fld>
            <a:endParaRPr lang="en-US"/>
          </a:p>
        </p:txBody>
      </p:sp>
    </p:spTree>
    <p:extLst>
      <p:ext uri="{BB962C8B-B14F-4D97-AF65-F5344CB8AC3E}">
        <p14:creationId xmlns:p14="http://schemas.microsoft.com/office/powerpoint/2010/main" val="8860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4482"/>
            <a:ext cx="9144000" cy="2126746"/>
          </a:xfrm>
        </p:spPr>
        <p:txBody>
          <a:bodyPr>
            <a:normAutofit/>
          </a:bodyPr>
          <a:lstStyle/>
          <a:p>
            <a:r>
              <a:rPr lang="en-US" dirty="0" smtClean="0"/>
              <a:t>Adaptive control</a:t>
            </a:r>
            <a:br>
              <a:rPr lang="en-US" dirty="0" smtClean="0"/>
            </a:br>
            <a:r>
              <a:rPr lang="en-US" dirty="0" smtClean="0"/>
              <a:t/>
            </a:r>
            <a:br>
              <a:rPr lang="en-US" dirty="0" smtClean="0"/>
            </a:br>
            <a:endParaRPr lang="en-US" sz="2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828799"/>
            <a:ext cx="9564710" cy="4790941"/>
          </a:xfrm>
        </p:spPr>
        <p:txBody>
          <a:bodyPr>
            <a:normAutofit/>
          </a:bodyPr>
          <a:lstStyle/>
          <a:p>
            <a:pPr algn="just"/>
            <a:r>
              <a:rPr lang="en-US" dirty="0">
                <a:latin typeface="Times New Roman" panose="02020603050405020304" pitchFamily="18" charset="0"/>
                <a:cs typeface="Times New Roman" panose="02020603050405020304" pitchFamily="18" charset="0"/>
              </a:rPr>
              <a:t>an adaptive controller is thus a controller that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can modify its behavior in response to changes in the dynamics of </a:t>
            </a:r>
            <a:r>
              <a:rPr lang="en-US" dirty="0" smtClean="0">
                <a:latin typeface="Times New Roman" panose="02020603050405020304" pitchFamily="18" charset="0"/>
                <a:cs typeface="Times New Roman" panose="02020603050405020304" pitchFamily="18" charset="0"/>
              </a:rPr>
              <a:t>the process  and </a:t>
            </a:r>
            <a:r>
              <a:rPr lang="en-US" dirty="0">
                <a:latin typeface="Times New Roman" panose="02020603050405020304" pitchFamily="18" charset="0"/>
                <a:cs typeface="Times New Roman" panose="02020603050405020304" pitchFamily="18" charset="0"/>
              </a:rPr>
              <a:t>the character of the disturbances. </a:t>
            </a:r>
            <a:endParaRPr lang="en-US" dirty="0" smtClean="0">
              <a:latin typeface="Times New Roman" panose="02020603050405020304" pitchFamily="18" charset="0"/>
              <a:cs typeface="Times New Roman" panose="02020603050405020304" pitchFamily="18" charset="0"/>
            </a:endParaRPr>
          </a:p>
          <a:p>
            <a:pPr algn="just"/>
            <a:r>
              <a:rPr lang="en-US" dirty="0" smtClean="0"/>
              <a:t>an adaptive controller is a controller with adjustable parameters and a mechanism for adjusting the parameters. The controller becomes nonlinear because of the parameter </a:t>
            </a:r>
          </a:p>
          <a:p>
            <a:pPr algn="just"/>
            <a:r>
              <a:rPr lang="en-US" dirty="0" smtClean="0"/>
              <a:t>adjustment .</a:t>
            </a:r>
          </a:p>
          <a:p>
            <a:pPr algn="just"/>
            <a:r>
              <a:rPr lang="en-US" dirty="0" smtClean="0"/>
              <a:t>An adaptive control system can be thought of as having two loops. One loop is a normal feedback with the process and the controller. The other loop is the parameter adjustment loop. </a:t>
            </a:r>
          </a:p>
          <a:p>
            <a:pPr algn="just"/>
            <a:r>
              <a:rPr lang="en-US" dirty="0" smtClean="0"/>
              <a:t>A block diagram of an adaptive system is shown in Fig. 1.1. The parameter adjustment loop is often slower than the normal feedback loop. </a:t>
            </a:r>
          </a:p>
          <a:p>
            <a:pPr algn="just"/>
            <a:endParaRPr lang="en-US" dirty="0"/>
          </a:p>
        </p:txBody>
      </p:sp>
    </p:spTree>
    <p:extLst>
      <p:ext uri="{BB962C8B-B14F-4D97-AF65-F5344CB8AC3E}">
        <p14:creationId xmlns:p14="http://schemas.microsoft.com/office/powerpoint/2010/main" val="2195338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618186" y="4528"/>
            <a:ext cx="10735614" cy="3099292"/>
          </a:xfrm>
        </p:spPr>
        <p:txBody>
          <a:bodyPr>
            <a:normAutofit/>
          </a:bodyPr>
          <a:lstStyle/>
          <a:p>
            <a:pPr algn="just"/>
            <a:r>
              <a:rPr lang="en-US" sz="2000" dirty="0" smtClean="0">
                <a:latin typeface="Times New Roman" panose="02020603050405020304" pitchFamily="18" charset="0"/>
                <a:cs typeface="Times New Roman" panose="02020603050405020304" pitchFamily="18" charset="0"/>
              </a:rPr>
              <a:t>Notice that the open-loop responses are very similar but that the closed-loop responses differ considerably. The frequency responses give some insight. The Bode diagrams for the open- and closed-loop systems are shown in Fig. 1.7. Notice that the frequency responses of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the open-loop systems are very close for low frequencies but differ considerably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in the phase at high frequencies. It is thus possible to design a controller that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works well for all systems provided that the closed-loop bandwidth is chosen to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be sufficiently small. At the crossover frequency chosen in the example there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are, however, significant variations that show up in the Bode diagrams of the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closed-loop systems in Fig. 1.7(b) and in the step responses of the closed-loop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system in Fig. 1.6(b).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239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88075" y="0"/>
            <a:ext cx="6634707" cy="5886124"/>
          </a:xfrm>
          <a:prstGeom prst="rect">
            <a:avLst/>
          </a:prstGeom>
        </p:spPr>
      </p:pic>
      <p:sp>
        <p:nvSpPr>
          <p:cNvPr id="4" name="Title 3"/>
          <p:cNvSpPr>
            <a:spLocks noGrp="1"/>
          </p:cNvSpPr>
          <p:nvPr>
            <p:ph type="title"/>
          </p:nvPr>
        </p:nvSpPr>
        <p:spPr>
          <a:xfrm>
            <a:off x="812443" y="5782615"/>
            <a:ext cx="10515600" cy="862162"/>
          </a:xfrm>
        </p:spPr>
        <p:txBody>
          <a:bodyPr>
            <a:normAutofit fontScale="90000"/>
          </a:bodyPr>
          <a:lstStyle/>
          <a:p>
            <a:pPr algn="just"/>
            <a:r>
              <a:rPr lang="en-US" sz="2000" dirty="0" smtClean="0">
                <a:latin typeface="Times New Roman" panose="02020603050405020304" pitchFamily="18" charset="0"/>
                <a:cs typeface="Times New Roman" panose="02020603050405020304" pitchFamily="18" charset="0"/>
              </a:rPr>
              <a:t>Figure 1.7 Bode diagrams for the process in Example 1.2. (a) The open-loop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system; (b) The closed-loop system. </a:t>
            </a:r>
            <a:br>
              <a:rPr lang="en-US" sz="2000" dirty="0" smtClean="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147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245" y="334851"/>
            <a:ext cx="6027313" cy="646331"/>
          </a:xfrm>
          <a:prstGeom prst="rect">
            <a:avLst/>
          </a:prstGeom>
          <a:noFill/>
        </p:spPr>
        <p:txBody>
          <a:bodyPr wrap="square" rtlCol="0">
            <a:spAutoFit/>
          </a:bodyPr>
          <a:lstStyle/>
          <a:p>
            <a:r>
              <a:rPr lang="en-US" dirty="0" smtClean="0"/>
              <a:t>Consider a process whose dynamics is described by </a:t>
            </a:r>
          </a:p>
          <a:p>
            <a:endParaRPr lang="en-US" dirty="0"/>
          </a:p>
        </p:txBody>
      </p:sp>
      <p:pic>
        <p:nvPicPr>
          <p:cNvPr id="3" name="Picture 2"/>
          <p:cNvPicPr>
            <a:picLocks noChangeAspect="1"/>
          </p:cNvPicPr>
          <p:nvPr/>
        </p:nvPicPr>
        <p:blipFill>
          <a:blip r:embed="rId2"/>
          <a:stretch>
            <a:fillRect/>
          </a:stretch>
        </p:blipFill>
        <p:spPr>
          <a:xfrm>
            <a:off x="4559122" y="852394"/>
            <a:ext cx="1867436" cy="899132"/>
          </a:xfrm>
          <a:prstGeom prst="rect">
            <a:avLst/>
          </a:prstGeom>
        </p:spPr>
      </p:pic>
    </p:spTree>
    <p:extLst>
      <p:ext uri="{BB962C8B-B14F-4D97-AF65-F5344CB8AC3E}">
        <p14:creationId xmlns:p14="http://schemas.microsoft.com/office/powerpoint/2010/main" val="25478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33352" y="592427"/>
            <a:ext cx="6220495" cy="3644722"/>
          </a:xfrm>
          <a:prstGeom prst="rect">
            <a:avLst/>
          </a:prstGeom>
        </p:spPr>
      </p:pic>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5" name="Subtitle 4"/>
          <p:cNvSpPr>
            <a:spLocks noGrp="1"/>
          </p:cNvSpPr>
          <p:nvPr>
            <p:ph type="subTitle" idx="1"/>
          </p:nvPr>
        </p:nvSpPr>
        <p:spPr>
          <a:xfrm>
            <a:off x="1189149" y="4767085"/>
            <a:ext cx="10388957" cy="1764406"/>
          </a:xfrm>
        </p:spPr>
        <p:txBody>
          <a:bodyPr>
            <a:normAutofit/>
          </a:bodyPr>
          <a:lstStyle/>
          <a:p>
            <a:pPr algn="just"/>
            <a:r>
              <a:rPr lang="en-US" dirty="0" smtClean="0"/>
              <a:t>Feedback by itself has the ability to cope with parameter changes. The search for ways to design a system that are insensitive to process variations was in fact one of the driving forces for inventing feedback. Therefore it is of interest</a:t>
            </a:r>
            <a:r>
              <a:rPr lang="en-US" dirty="0"/>
              <a:t> </a:t>
            </a:r>
            <a:r>
              <a:rPr lang="en-US" dirty="0" smtClean="0"/>
              <a:t>to know the extent to which process variations can be dealt with by using linear feedback.</a:t>
            </a:r>
          </a:p>
          <a:p>
            <a:endParaRPr lang="en-US" dirty="0"/>
          </a:p>
        </p:txBody>
      </p:sp>
    </p:spTree>
    <p:extLst>
      <p:ext uri="{BB962C8B-B14F-4D97-AF65-F5344CB8AC3E}">
        <p14:creationId xmlns:p14="http://schemas.microsoft.com/office/powerpoint/2010/main" val="3633564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2125"/>
            <a:ext cx="9144000" cy="2247833"/>
          </a:xfrm>
        </p:spPr>
        <p:txBody>
          <a:bodyPr>
            <a:normAutofit/>
          </a:bodyPr>
          <a:lstStyle/>
          <a:p>
            <a:pPr algn="just"/>
            <a:r>
              <a:rPr lang="en-US" sz="2000" dirty="0" smtClean="0">
                <a:latin typeface="Times New Roman" panose="02020603050405020304" pitchFamily="18" charset="0"/>
                <a:cs typeface="Times New Roman" panose="02020603050405020304" pitchFamily="18" charset="0"/>
              </a:rPr>
              <a:t>A linear feedback controller can be represented by the block diagram in Fig. 1.3.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The feedback transfer function G/-&amp; is typically chosen so that disturbances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acting on the process are attenuated and the closed-loop system is insensitive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to process variations. The feedforward transfer function </a:t>
            </a:r>
            <a:r>
              <a:rPr lang="en-US" sz="2000" dirty="0" err="1" smtClean="0">
                <a:latin typeface="Times New Roman" panose="02020603050405020304" pitchFamily="18" charset="0"/>
                <a:cs typeface="Times New Roman" panose="02020603050405020304" pitchFamily="18" charset="0"/>
              </a:rPr>
              <a:t>Gff</a:t>
            </a:r>
            <a:r>
              <a:rPr lang="en-US" sz="2000" dirty="0" smtClean="0">
                <a:latin typeface="Times New Roman" panose="02020603050405020304" pitchFamily="18" charset="0"/>
                <a:cs typeface="Times New Roman" panose="02020603050405020304" pitchFamily="18" charset="0"/>
              </a:rPr>
              <a:t> is then chosen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to give the desired response to command signals. The system is called a two-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degree-of-freedom system because the controller has two transfer functions that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can be chosen independently. </a:t>
            </a:r>
            <a:endParaRPr lang="en-US" sz="20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3155325" y="3002021"/>
            <a:ext cx="4597756" cy="2793472"/>
          </a:xfrm>
          <a:prstGeom prst="rect">
            <a:avLst/>
          </a:prstGeom>
        </p:spPr>
      </p:pic>
    </p:spTree>
    <p:extLst>
      <p:ext uri="{BB962C8B-B14F-4D97-AF65-F5344CB8AC3E}">
        <p14:creationId xmlns:p14="http://schemas.microsoft.com/office/powerpoint/2010/main" val="4267037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94705" y="103030"/>
            <a:ext cx="10084158" cy="6754969"/>
          </a:xfrm>
          <a:prstGeom prst="rect">
            <a:avLst/>
          </a:prstGeom>
        </p:spPr>
      </p:pic>
      <p:sp>
        <p:nvSpPr>
          <p:cNvPr id="5" name="TextBox 4"/>
          <p:cNvSpPr txBox="1"/>
          <p:nvPr/>
        </p:nvSpPr>
        <p:spPr>
          <a:xfrm>
            <a:off x="10187189" y="3979572"/>
            <a:ext cx="1390918" cy="463639"/>
          </a:xfrm>
          <a:prstGeom prst="rect">
            <a:avLst/>
          </a:prstGeom>
          <a:solidFill>
            <a:srgbClr val="FFFFFF"/>
          </a:solidFill>
        </p:spPr>
        <p:txBody>
          <a:bodyPr wrap="square" rtlCol="0">
            <a:spAutoFit/>
          </a:bodyPr>
          <a:lstStyle/>
          <a:p>
            <a:endParaRPr lang="en-US" dirty="0"/>
          </a:p>
        </p:txBody>
      </p:sp>
    </p:spTree>
    <p:extLst>
      <p:ext uri="{BB962C8B-B14F-4D97-AF65-F5344CB8AC3E}">
        <p14:creationId xmlns:p14="http://schemas.microsoft.com/office/powerpoint/2010/main" val="316841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just"/>
            <a:r>
              <a:rPr lang="en-US" sz="2000" dirty="0" smtClean="0">
                <a:latin typeface="Times New Roman" panose="02020603050405020304" pitchFamily="18" charset="0"/>
                <a:cs typeface="Times New Roman" panose="02020603050405020304" pitchFamily="18" charset="0"/>
              </a:rPr>
              <a:t>Example :- Consider systems with the open-loop transfer functions</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1524000" y="3602038"/>
            <a:ext cx="9860924" cy="3004824"/>
          </a:xfrm>
        </p:spPr>
        <p:txBody>
          <a:bodyPr>
            <a:normAutofit/>
          </a:bodyPr>
          <a:lstStyle/>
          <a:p>
            <a:pPr algn="just"/>
            <a:r>
              <a:rPr lang="en-US" dirty="0" smtClean="0"/>
              <a:t>where a = —0.01, 0, and 0.01. The dynamics of these processes are quite  different, as is illustrated in Fig. 1.4(a). Notice that the responses are significantly different. The system with a = 0.01 is stable; the others are unstable. The initial parts of the step responses, however, are very similar for all systems. The closed-loop systems obtained by introducing the proportional feedback with unit gain, that is, u = </a:t>
            </a:r>
            <a:r>
              <a:rPr lang="en-US" dirty="0" err="1" smtClean="0"/>
              <a:t>uc</a:t>
            </a:r>
            <a:r>
              <a:rPr lang="en-US" dirty="0" smtClean="0"/>
              <a:t>—y, give the step responses shown in Fig. 1.4(b).  Notice that the responses of the closed-loop systems are virtually identical. Some insight is obtained from the frequency responses. </a:t>
            </a:r>
            <a:endParaRPr lang="en-US" dirty="0"/>
          </a:p>
        </p:txBody>
      </p:sp>
      <p:pic>
        <p:nvPicPr>
          <p:cNvPr id="6" name="Picture 5"/>
          <p:cNvPicPr>
            <a:picLocks noChangeAspect="1"/>
          </p:cNvPicPr>
          <p:nvPr/>
        </p:nvPicPr>
        <p:blipFill>
          <a:blip r:embed="rId2"/>
          <a:stretch>
            <a:fillRect/>
          </a:stretch>
        </p:blipFill>
        <p:spPr>
          <a:xfrm>
            <a:off x="4494728" y="1545465"/>
            <a:ext cx="2279559" cy="1030309"/>
          </a:xfrm>
          <a:prstGeom prst="rect">
            <a:avLst/>
          </a:prstGeom>
        </p:spPr>
      </p:pic>
    </p:spTree>
    <p:extLst>
      <p:ext uri="{BB962C8B-B14F-4D97-AF65-F5344CB8AC3E}">
        <p14:creationId xmlns:p14="http://schemas.microsoft.com/office/powerpoint/2010/main" val="3747795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331076" y="373488"/>
            <a:ext cx="6877318" cy="4365937"/>
          </a:xfrm>
          <a:prstGeom prst="rect">
            <a:avLst/>
          </a:prstGeom>
        </p:spPr>
      </p:pic>
      <p:sp>
        <p:nvSpPr>
          <p:cNvPr id="5" name="Subtitle 4"/>
          <p:cNvSpPr>
            <a:spLocks noGrp="1"/>
          </p:cNvSpPr>
          <p:nvPr>
            <p:ph type="subTitle" idx="1"/>
          </p:nvPr>
        </p:nvSpPr>
        <p:spPr>
          <a:xfrm>
            <a:off x="1614152" y="5151549"/>
            <a:ext cx="9384406" cy="1587321"/>
          </a:xfrm>
        </p:spPr>
        <p:txBody>
          <a:bodyPr>
            <a:normAutofit/>
          </a:bodyPr>
          <a:lstStyle/>
          <a:p>
            <a:pPr algn="just"/>
            <a:r>
              <a:rPr lang="en-US" dirty="0" smtClean="0">
                <a:latin typeface="Times New Roman" panose="02020603050405020304" pitchFamily="18" charset="0"/>
                <a:cs typeface="Times New Roman" panose="02020603050405020304" pitchFamily="18" charset="0"/>
              </a:rPr>
              <a:t>Figure 1.4 (a) Open-loop unit step responses for the process in Example 1.1 with a = —0.01, 0, and 0.01. (b) Closed-loop step responses for the same system, with the feedback u = </a:t>
            </a:r>
            <a:r>
              <a:rPr lang="en-US" dirty="0" err="1" smtClean="0">
                <a:latin typeface="Times New Roman" panose="02020603050405020304" pitchFamily="18" charset="0"/>
                <a:cs typeface="Times New Roman" panose="02020603050405020304" pitchFamily="18" charset="0"/>
              </a:rPr>
              <a:t>uc</a:t>
            </a:r>
            <a:r>
              <a:rPr lang="en-US" dirty="0" smtClean="0">
                <a:latin typeface="Times New Roman" panose="02020603050405020304" pitchFamily="18" charset="0"/>
                <a:cs typeface="Times New Roman" panose="02020603050405020304" pitchFamily="18" charset="0"/>
              </a:rPr>
              <a:t> — y. Notice the difference in time scales.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443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37139" y="102101"/>
            <a:ext cx="6671256" cy="5744907"/>
          </a:xfrm>
          <a:prstGeom prst="rect">
            <a:avLst/>
          </a:prstGeom>
        </p:spPr>
      </p:pic>
      <p:sp>
        <p:nvSpPr>
          <p:cNvPr id="5" name="Title 4"/>
          <p:cNvSpPr>
            <a:spLocks noGrp="1"/>
          </p:cNvSpPr>
          <p:nvPr>
            <p:ph type="title"/>
          </p:nvPr>
        </p:nvSpPr>
        <p:spPr>
          <a:xfrm>
            <a:off x="1198809" y="6076904"/>
            <a:ext cx="10515600" cy="671626"/>
          </a:xfrm>
        </p:spPr>
        <p:txBody>
          <a:bodyPr>
            <a:normAutofit fontScale="90000"/>
          </a:bodyPr>
          <a:lstStyle/>
          <a:p>
            <a:pPr algn="just"/>
            <a:r>
              <a:rPr lang="en-US" sz="2000" dirty="0" smtClean="0">
                <a:latin typeface="Times New Roman" panose="02020603050405020304" pitchFamily="18" charset="0"/>
                <a:cs typeface="Times New Roman" panose="02020603050405020304" pitchFamily="18" charset="0"/>
              </a:rPr>
              <a:t>Figure 1.5 (a) Open-loop and (b) closed-loop Bode diagrams for the process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in Example 1.1. </a:t>
            </a:r>
            <a:br>
              <a:rPr lang="en-US" sz="2000" dirty="0" smtClean="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467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r>
              <a:rPr lang="en-US" sz="2400" dirty="0" smtClean="0">
                <a:latin typeface="Times New Roman" panose="02020603050405020304" pitchFamily="18" charset="0"/>
                <a:cs typeface="Times New Roman" panose="02020603050405020304" pitchFamily="18" charset="0"/>
              </a:rPr>
              <a:t>and closed loops are shown in Fig. 1.5. Notice that the Bode diagrams for the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open-loop systems differ significantly at low frequencies but are virtually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identical for high frequencies. Intuitively, it thus appears that there is no problem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in designing a controller that will work well for all systems, provided that the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closed-loop bandwidth is chosen to be sufficiently high. This is also verified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by the Bode diagrams for the closed-loop systems shown in Fig. 1.5(b), which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are practically identical. Also compare the step responses of the closed-loop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systems in Fig. 1.4(b). </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7"/>
            <a:ext cx="9144000" cy="3146493"/>
          </a:xfrm>
        </p:spPr>
        <p:txBody>
          <a:bodyPr>
            <a:normAutofit lnSpcReduction="10000"/>
          </a:bodyPr>
          <a:lstStyle/>
          <a:p>
            <a:pPr algn="just"/>
            <a:r>
              <a:rPr lang="en-US" dirty="0" smtClean="0"/>
              <a:t>Consider systems with the open-loop transfer functions </a:t>
            </a:r>
          </a:p>
          <a:p>
            <a:pPr algn="just"/>
            <a:endParaRPr lang="en-US" dirty="0" smtClean="0"/>
          </a:p>
          <a:p>
            <a:pPr algn="just"/>
            <a:endParaRPr lang="en-US" dirty="0"/>
          </a:p>
          <a:p>
            <a:pPr algn="just"/>
            <a:endParaRPr lang="en-US" dirty="0" smtClean="0"/>
          </a:p>
          <a:p>
            <a:pPr algn="just"/>
            <a:endParaRPr lang="en-US" dirty="0"/>
          </a:p>
          <a:p>
            <a:pPr algn="just"/>
            <a:r>
              <a:rPr lang="en-US" dirty="0" smtClean="0"/>
              <a:t>with T = 0, 0.015, and 0.03. The open-loop step responses are shown in Fig.1.6(a). Figure 1.6(b) shows the step responses for the closed-loop systems obtained with the feedback u = </a:t>
            </a:r>
            <a:r>
              <a:rPr lang="en-US" dirty="0" err="1" smtClean="0"/>
              <a:t>uc</a:t>
            </a:r>
            <a:r>
              <a:rPr lang="en-US" dirty="0" smtClean="0"/>
              <a:t> — y. </a:t>
            </a:r>
            <a:endParaRPr lang="en-US" dirty="0"/>
          </a:p>
        </p:txBody>
      </p:sp>
      <p:pic>
        <p:nvPicPr>
          <p:cNvPr id="4" name="Picture 3"/>
          <p:cNvPicPr>
            <a:picLocks noChangeAspect="1"/>
          </p:cNvPicPr>
          <p:nvPr/>
        </p:nvPicPr>
        <p:blipFill>
          <a:blip r:embed="rId2"/>
          <a:stretch>
            <a:fillRect/>
          </a:stretch>
        </p:blipFill>
        <p:spPr>
          <a:xfrm>
            <a:off x="4129115" y="4039918"/>
            <a:ext cx="2967145" cy="1392943"/>
          </a:xfrm>
          <a:prstGeom prst="rect">
            <a:avLst/>
          </a:prstGeom>
        </p:spPr>
      </p:pic>
    </p:spTree>
    <p:extLst>
      <p:ext uri="{BB962C8B-B14F-4D97-AF65-F5344CB8AC3E}">
        <p14:creationId xmlns:p14="http://schemas.microsoft.com/office/powerpoint/2010/main" val="3239857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262129" y="774356"/>
            <a:ext cx="8590208" cy="4480223"/>
          </a:xfrm>
          <a:prstGeom prst="rect">
            <a:avLst/>
          </a:prstGeom>
        </p:spPr>
      </p:pic>
      <p:sp>
        <p:nvSpPr>
          <p:cNvPr id="8" name="Title 7"/>
          <p:cNvSpPr>
            <a:spLocks noGrp="1"/>
          </p:cNvSpPr>
          <p:nvPr>
            <p:ph type="title"/>
          </p:nvPr>
        </p:nvSpPr>
        <p:spPr/>
        <p:txBody>
          <a:bodyPr/>
          <a:lstStyle/>
          <a:p>
            <a:endParaRPr lang="en-US"/>
          </a:p>
        </p:txBody>
      </p:sp>
    </p:spTree>
    <p:extLst>
      <p:ext uri="{BB962C8B-B14F-4D97-AF65-F5344CB8AC3E}">
        <p14:creationId xmlns:p14="http://schemas.microsoft.com/office/powerpoint/2010/main" val="4262871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415</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Adaptive control  </vt:lpstr>
      <vt:lpstr>       </vt:lpstr>
      <vt:lpstr>A linear feedback controller can be represented by the block diagram in Fig. 1.3.  The feedback transfer function G/-&amp; is typically chosen so that disturbances  acting on the process are attenuated and the closed-loop system is insensitive  to process variations. The feedforward transfer function Gff is then chosen  to give the desired response to command signals. The system is called a two-  degree-of-freedom system because the controller has two transfer functions that  can be chosen independently. </vt:lpstr>
      <vt:lpstr>PowerPoint Presentation</vt:lpstr>
      <vt:lpstr>Example :- Consider systems with the open-loop transfer functions         </vt:lpstr>
      <vt:lpstr>PowerPoint Presentation</vt:lpstr>
      <vt:lpstr>Figure 1.5 (a) Open-loop and (b) closed-loop Bode diagrams for the process  in Example 1.1.  </vt:lpstr>
      <vt:lpstr>and closed loops are shown in Fig. 1.5. Notice that the Bode diagrams for the  open-loop systems differ significantly at low frequencies but are virtually   identical for high frequencies. Intuitively, it thus appears that there is no problem  in designing a controller that will work well for all systems, provided that the  closed-loop bandwidth is chosen to be sufficiently high. This is also verified  by the Bode diagrams for the closed-loop systems shown in Fig. 1.5(b), which  are practically identical. Also compare the step responses of the closed-loop  systems in Fig. 1.4(b). </vt:lpstr>
      <vt:lpstr>PowerPoint Presentation</vt:lpstr>
      <vt:lpstr>Notice that the open-loop responses are very similar but that the closed-loop responses differ considerably. The frequency responses give some insight. The Bode diagrams for the open- and closed-loop systems are shown in Fig. 1.7. Notice that the frequency responses of  the open-loop systems are very close for low frequencies but differ considerably  in the phase at high frequencies. It is thus possible to design a controller that  works well for all systems provided that the closed-loop bandwidth is chosen to  be sufficiently small. At the crossover frequency chosen in the example there  are, however, significant variations that show up in the Bode diagrams of the  closed-loop systems in Fig. 1.7(b) and in the step responses of the closed-loop  system in Fig. 1.6(b). </vt:lpstr>
      <vt:lpstr>Figure 1.7 Bode diagrams for the process in Example 1.2. (a) The open-loop  system; (b) The closed-loop system.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control</dc:title>
  <dc:creator>USER</dc:creator>
  <cp:lastModifiedBy>USER</cp:lastModifiedBy>
  <cp:revision>11</cp:revision>
  <dcterms:created xsi:type="dcterms:W3CDTF">2019-02-07T10:20:35Z</dcterms:created>
  <dcterms:modified xsi:type="dcterms:W3CDTF">2019-02-08T14:28:45Z</dcterms:modified>
</cp:coreProperties>
</file>